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82" r:id="rId4"/>
    <p:sldId id="258" r:id="rId5"/>
    <p:sldId id="283" r:id="rId6"/>
    <p:sldId id="285" r:id="rId7"/>
    <p:sldId id="280" r:id="rId8"/>
    <p:sldId id="284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05A1E"/>
    <a:srgbClr val="D87244"/>
    <a:srgbClr val="C94D2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74D45DB-54D3-45B3-9D31-03E4C6C7975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64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502394-4CFC-4728-8C70-786F195FAB6A}" type="slidenum">
              <a:rPr lang="de-DE" smtClean="0">
                <a:latin typeface="Arial" charset="0"/>
                <a:cs typeface="Arial" charset="0"/>
              </a:rPr>
              <a:pPr/>
              <a:t>1</a:t>
            </a:fld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70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44FF5-F5FA-4D31-A2AB-7B8E1E0A219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4641D-F83A-4AAC-9BF9-5E677AE190B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E0C15-DDF6-49FC-8EBA-86D1F1E707A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8DBDE-EE69-4D5A-89F0-A6D1567C86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4E7C-FBA2-470E-B2F5-08E032AEB9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B34F0-C65C-449A-8B88-FE647D0F23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B1A1B-3262-4F64-BDAC-CFCA3F9DD3B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74E6-A1BB-4D7F-8AD5-4EC421A2E6D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TIF_Logo_Fußzeile"/>
          <p:cNvPicPr>
            <a:picLocks noChangeAspect="1" noChangeArrowheads="1"/>
          </p:cNvPicPr>
          <p:nvPr userDrawn="1"/>
        </p:nvPicPr>
        <p:blipFill>
          <a:blip r:embed="rId2" cstate="screen">
            <a:extLst/>
          </a:blip>
          <a:srcRect/>
          <a:stretch>
            <a:fillRect/>
          </a:stretch>
        </p:blipFill>
        <p:spPr bwMode="auto">
          <a:xfrm>
            <a:off x="0" y="5637213"/>
            <a:ext cx="9144000" cy="1220787"/>
          </a:xfrm>
          <a:prstGeom prst="rect">
            <a:avLst/>
          </a:prstGeom>
          <a:noFill/>
          <a:effectLst>
            <a:softEdge rad="12700"/>
          </a:effectLst>
          <a:ex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67E57-4D42-4F6C-9F79-F018D5A2D7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65D49-549F-40B1-A6DB-536FD3EBD4C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179F830-BED1-4E6C-AEA6-7149B78E2E1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60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pa-e.e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pek.fi/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1"/>
          <p:cNvSpPr txBox="1">
            <a:spLocks noChangeArrowheads="1"/>
          </p:cNvSpPr>
          <p:nvPr/>
        </p:nvSpPr>
        <p:spPr bwMode="auto">
          <a:xfrm>
            <a:off x="899592" y="1052736"/>
            <a:ext cx="74168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fi-FI" sz="4000" dirty="0"/>
          </a:p>
          <a:p>
            <a:pPr algn="ctr"/>
            <a:r>
              <a:rPr lang="fi-FI" sz="4000" dirty="0"/>
              <a:t> Tulipalojen </a:t>
            </a:r>
            <a:r>
              <a:rPr lang="fi-FI" sz="4000" dirty="0" smtClean="0"/>
              <a:t>ehkäisy </a:t>
            </a:r>
            <a:endParaRPr lang="de-DE" sz="4000" dirty="0">
              <a:latin typeface="Arial Black" panose="020B0A04020102020204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2123728" y="263691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Ilpo Leino, SPEK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86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Tiedonvaihtoa ja taustaa esim. rakentamismääräysten uusinnassa </a:t>
            </a:r>
            <a:r>
              <a:rPr lang="fi-FI" sz="2000" dirty="0" smtClean="0"/>
              <a:t>huomioitavaksi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Jäsenet:</a:t>
            </a: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spcBef>
                <a:spcPct val="20000"/>
              </a:spcBef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fi-FI" sz="3200" dirty="0" err="1"/>
              <a:t>Fire</a:t>
            </a:r>
            <a:r>
              <a:rPr lang="fi-FI" sz="3200" dirty="0"/>
              <a:t> Prevention commission</a:t>
            </a:r>
            <a:endParaRPr lang="de-DE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05976"/>
              </p:ext>
            </p:extLst>
          </p:nvPr>
        </p:nvGraphicFramePr>
        <p:xfrm>
          <a:off x="2776696" y="2636912"/>
          <a:ext cx="3579495" cy="2929574"/>
        </p:xfrm>
        <a:graphic>
          <a:graphicData uri="http://schemas.openxmlformats.org/drawingml/2006/table">
            <a:tbl>
              <a:tblPr/>
              <a:tblGrid>
                <a:gridCol w="1109345"/>
                <a:gridCol w="1479550"/>
                <a:gridCol w="990600"/>
              </a:tblGrid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Ales Jug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Puheenjohtaja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Slovenia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Russell Sanders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National Fire Protection Association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USA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Hans Andersson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Swedish Fire Protection Association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Swe</a:t>
                      </a: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Jarkko Jäntti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Keski-Suomen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pelastuslaitos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Finland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Tatiana Eremina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International organization Women for Safety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Russia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7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Natalia Tikhonova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International Scientific Innovational Centre of Construction and Fire Safety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Russia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9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Zoltan Hidas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National Directorate General for Disaster Management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Hungary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Guy Weis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Fire brigade Luxembourg City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Luxembourg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Janne Hovdenakk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Nordre Follo Brannvesen IKS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Norway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Petr Kučera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Technical university of Ostrava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Czech republic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René Ruusunen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Copenhagen Fire Brigade </a:t>
                      </a:r>
                      <a:endParaRPr lang="fi-F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Denmark</a:t>
                      </a:r>
                      <a:r>
                        <a:rPr lang="fi-FI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fi-F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2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9192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373205"/>
            <a:ext cx="3518324" cy="2345549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373206"/>
            <a:ext cx="3131840" cy="2348880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251521" y="1166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Boston 2015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251521" y="298591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Padasjoki 2014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508104" y="300387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Fjelldal</a:t>
            </a:r>
            <a:r>
              <a:rPr lang="fi-FI" dirty="0" smtClean="0"/>
              <a:t> 2013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7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Seuraava Lontoossa keväällä </a:t>
            </a:r>
            <a:r>
              <a:rPr lang="fi-FI" sz="2000" dirty="0" smtClean="0"/>
              <a:t>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Viimeisin kokous Bostonissa </a:t>
            </a:r>
            <a:r>
              <a:rPr lang="fi-FI" sz="2000" dirty="0" smtClean="0"/>
              <a:t>12-14.5.2015			1/3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Yhteistyö </a:t>
            </a:r>
            <a:r>
              <a:rPr lang="fi-FI" sz="2000" dirty="0" err="1" smtClean="0"/>
              <a:t>NFPA:n</a:t>
            </a:r>
            <a:r>
              <a:rPr lang="fi-FI" sz="2000" dirty="0" smtClean="0"/>
              <a:t> kanssa jatkuu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err="1"/>
              <a:t>NFPA:n</a:t>
            </a:r>
            <a:r>
              <a:rPr lang="fi-FI" sz="2000" dirty="0"/>
              <a:t> </a:t>
            </a:r>
            <a:r>
              <a:rPr lang="fi-FI" sz="2000" dirty="0" smtClean="0"/>
              <a:t>ohjeet </a:t>
            </a:r>
            <a:r>
              <a:rPr lang="fi-FI" sz="2000" dirty="0"/>
              <a:t>ovat vapaasti käytettävissä kaikenlaiseen ei kaupalliseen käyttöön</a:t>
            </a: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Luxemburgissa ei vaadita palovaroittimia koteihin – UUSI linjanveto!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Taustalla kustannushyötyanalyysi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err="1" smtClean="0"/>
              <a:t>Komisiossa</a:t>
            </a:r>
            <a:r>
              <a:rPr lang="fi-FI" sz="2000" dirty="0" smtClean="0"/>
              <a:t> käytiin kriittinen keskustelu, jossa epäiltiin päätös tehdyksi liian vähäisen aineiston perusteella.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Seurataan tilannetta onnettomuuksien ehkäisyn kannalta</a:t>
            </a:r>
            <a:endParaRPr lang="fi-FI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i-FI" sz="2000" dirty="0"/>
          </a:p>
          <a:p>
            <a:pPr marL="342900" indent="-342900">
              <a:spcBef>
                <a:spcPct val="20000"/>
              </a:spcBef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fi-FI" sz="3200" dirty="0" err="1"/>
              <a:t>Fire</a:t>
            </a:r>
            <a:r>
              <a:rPr lang="fi-FI" sz="3200" dirty="0"/>
              <a:t> Prevention commission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Viimeisin kokous Bostonissa:					2/3</a:t>
            </a: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Keskustelua </a:t>
            </a:r>
            <a:r>
              <a:rPr lang="fi-FI" sz="2000" dirty="0" err="1" smtClean="0"/>
              <a:t>sprinklauksen</a:t>
            </a:r>
            <a:r>
              <a:rPr lang="fi-FI" sz="2000" dirty="0" smtClean="0"/>
              <a:t> ja operatiivisen toiminnan yhteensovittamisesta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Katsaus palotestauksen ja todellisen tulipalon ominaisuuksien vertailun </a:t>
            </a:r>
            <a:r>
              <a:rPr lang="fi-FI" sz="2000" dirty="0" smtClean="0"/>
              <a:t>ongelmista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palotehokäyrä testilaboratoriossa ei vastaa (aina) todellista </a:t>
            </a:r>
            <a:r>
              <a:rPr lang="fi-FI" sz="2000" dirty="0" smtClean="0"/>
              <a:t>paloa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2000" dirty="0"/>
              <a:t>m</a:t>
            </a:r>
            <a:r>
              <a:rPr lang="fi-FI" sz="2000" dirty="0" smtClean="0"/>
              <a:t>m. palo-ovien kestävyys (kestämättömyys) todellisissa paloissa aiheuttaa vaikeuksia operatiivisessa toiminnassa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Esitys tuolloin juuri hyväksytystä liesiturvalaitteiden standardista</a:t>
            </a:r>
            <a:endParaRPr lang="fi-FI" sz="2000" dirty="0"/>
          </a:p>
          <a:p>
            <a:pPr marL="342900" indent="-342900">
              <a:spcBef>
                <a:spcPct val="20000"/>
              </a:spcBef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fi-FI" sz="3200" dirty="0" err="1"/>
              <a:t>Fire</a:t>
            </a:r>
            <a:r>
              <a:rPr lang="fi-FI" sz="3200" dirty="0"/>
              <a:t> Prevention commission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457200" y="1630363"/>
            <a:ext cx="8218488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Viimeisin kokous Bostonissa					3/3</a:t>
            </a: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Komission toiminnan p</a:t>
            </a:r>
            <a:r>
              <a:rPr lang="fi-FI" sz="2000" dirty="0" smtClean="0"/>
              <a:t>ainopiste siirtymässä pelastuslaitosten ja viranomaisten toimintaan liittyviin asioihin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SPEK pyysi pelastuslaitosten kumppanuusverkostoa nimeämään henkilön Suomen edustajaksi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/>
              <a:t>Jarkko Jäntti Keski-Suomen pelastuslaitoksen </a:t>
            </a:r>
            <a:r>
              <a:rPr lang="fi-FI" sz="2000" dirty="0" smtClean="0"/>
              <a:t>riskienhallintapäällikkö valittiin Suomen edustajaksi 2016 alkaen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”Viestikapulan” vaihto ensi viikolla</a:t>
            </a:r>
            <a:endParaRPr lang="fi-FI" sz="2000" dirty="0"/>
          </a:p>
          <a:p>
            <a:pPr marL="342900" indent="-342900">
              <a:spcBef>
                <a:spcPct val="20000"/>
              </a:spcBef>
            </a:pPr>
            <a:endParaRPr lang="de-DE" sz="2500" b="1" dirty="0"/>
          </a:p>
        </p:txBody>
      </p:sp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r>
              <a:rPr lang="fi-FI" sz="3200" dirty="0" err="1"/>
              <a:t>Fire</a:t>
            </a:r>
            <a:r>
              <a:rPr lang="fi-FI" sz="3200" dirty="0"/>
              <a:t> Prevention commission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188913"/>
            <a:ext cx="9144000" cy="1079500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de-DE" sz="4400" b="1" dirty="0" err="1" smtClean="0">
                <a:solidFill>
                  <a:schemeClr val="bg1"/>
                </a:solidFill>
              </a:rPr>
              <a:t>Kiitos</a:t>
            </a:r>
            <a:endParaRPr lang="de-DE" sz="4400" b="1" dirty="0">
              <a:solidFill>
                <a:schemeClr val="bg1"/>
              </a:solidFill>
            </a:endParaRPr>
          </a:p>
        </p:txBody>
      </p:sp>
      <p:pic>
        <p:nvPicPr>
          <p:cNvPr id="40964" name="Picture 9" descr="CTIF_Logo_Fußze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7213"/>
            <a:ext cx="91440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uva 3" descr="CFPA_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40907"/>
            <a:ext cx="21336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uva 4" descr="mailin allekirjoitus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3550146"/>
            <a:ext cx="1552575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2286000" y="190550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Ilpo Leino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 of Security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 prevention, training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Finnish National Rescue Association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Ratamestarinkatu 11, 00520 Helsinki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Finland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www.spek.fi</a:t>
            </a:r>
            <a:endParaRPr lang="fi-F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200" dirty="0">
                <a:solidFill>
                  <a:srgbClr val="80808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Mobile +358456577290</a:t>
            </a:r>
            <a:endParaRPr lang="fi-F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"/>
          <p:cNvSpPr>
            <a:spLocks noChangeArrowheads="1"/>
          </p:cNvSpPr>
          <p:nvPr/>
        </p:nvSpPr>
        <p:spPr bwMode="auto">
          <a:xfrm>
            <a:off x="0" y="188913"/>
            <a:ext cx="9144000" cy="1079500"/>
          </a:xfrm>
          <a:prstGeom prst="rect">
            <a:avLst/>
          </a:prstGeom>
          <a:solidFill>
            <a:srgbClr val="E05A1E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de-DE" sz="4400" b="1" dirty="0">
              <a:solidFill>
                <a:schemeClr val="bg1"/>
              </a:solidFill>
            </a:endParaRPr>
          </a:p>
        </p:txBody>
      </p:sp>
      <p:pic>
        <p:nvPicPr>
          <p:cNvPr id="40964" name="Picture 9" descr="CTIF_Logo_Fußze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7213"/>
            <a:ext cx="91440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087" y="2327399"/>
            <a:ext cx="2987824" cy="2250827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555776" y="478786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smtClean="0"/>
              <a:t>Jarkko jatkaa….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155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161</Words>
  <Application>Microsoft Office PowerPoint</Application>
  <PresentationFormat>Näytössä katseltava diaesitys (4:3)</PresentationFormat>
  <Paragraphs>86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Wingdings</vt:lpstr>
      <vt:lpstr>Standarddesign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Multimedia</dc:creator>
  <cp:lastModifiedBy>Ilpo Leino</cp:lastModifiedBy>
  <cp:revision>101</cp:revision>
  <dcterms:created xsi:type="dcterms:W3CDTF">2009-06-26T09:10:59Z</dcterms:created>
  <dcterms:modified xsi:type="dcterms:W3CDTF">2016-03-15T11:40:50Z</dcterms:modified>
</cp:coreProperties>
</file>